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  <p:sldMasterId id="2147483744" r:id="rId3"/>
  </p:sldMasterIdLst>
  <p:notesMasterIdLst>
    <p:notesMasterId r:id="rId26"/>
  </p:notesMasterIdLst>
  <p:sldIdLst>
    <p:sldId id="141168624" r:id="rId4"/>
    <p:sldId id="268" r:id="rId5"/>
    <p:sldId id="141168626" r:id="rId6"/>
    <p:sldId id="141168627" r:id="rId7"/>
    <p:sldId id="141168628" r:id="rId8"/>
    <p:sldId id="141168507" r:id="rId9"/>
    <p:sldId id="141168634" r:id="rId10"/>
    <p:sldId id="141168633" r:id="rId11"/>
    <p:sldId id="9846" r:id="rId12"/>
    <p:sldId id="9845" r:id="rId13"/>
    <p:sldId id="9840" r:id="rId14"/>
    <p:sldId id="9841" r:id="rId15"/>
    <p:sldId id="141168517" r:id="rId16"/>
    <p:sldId id="141168515" r:id="rId17"/>
    <p:sldId id="141168516" r:id="rId18"/>
    <p:sldId id="141168629" r:id="rId19"/>
    <p:sldId id="141168630" r:id="rId20"/>
    <p:sldId id="141168524" r:id="rId21"/>
    <p:sldId id="141168632" r:id="rId22"/>
    <p:sldId id="141168623" r:id="rId23"/>
    <p:sldId id="141168625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a Hilal H Abushamleh" initials="MHHA" lastIdx="1" clrIdx="0">
    <p:extLst>
      <p:ext uri="{19B8F6BF-5375-455C-9EA6-DF929625EA0E}">
        <p15:presenceInfo xmlns:p15="http://schemas.microsoft.com/office/powerpoint/2012/main" userId="S::Masa.Abushamleh@ibm.com::219f1419-1b12-4921-9112-a5fa333996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FF"/>
    <a:srgbClr val="FFFFFF"/>
    <a:srgbClr val="EE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93810" autoAdjust="0"/>
  </p:normalViewPr>
  <p:slideViewPr>
    <p:cSldViewPr snapToGrid="0">
      <p:cViewPr varScale="1">
        <p:scale>
          <a:sx n="120" d="100"/>
          <a:sy n="120" d="100"/>
        </p:scale>
        <p:origin x="9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4F083-0405-4857-B50B-5244DFD350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A34E7D-C26B-47B3-9B98-3BEE2DCBC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IBM Plex Sans" panose="020B0503050203000203" pitchFamily="34" charset="0"/>
            </a:rPr>
            <a:t>From Problem to Approach</a:t>
          </a:r>
        </a:p>
      </dgm:t>
    </dgm:pt>
    <dgm:pt modelId="{1CC9A10D-3E79-4FCF-814B-3F2E94B9FE19}" type="parTrans" cxnId="{02A946C7-C4BB-4631-9AE6-A3B1DE47BFF0}">
      <dgm:prSet/>
      <dgm:spPr/>
      <dgm:t>
        <a:bodyPr/>
        <a:lstStyle/>
        <a:p>
          <a:endParaRPr lang="en-US"/>
        </a:p>
      </dgm:t>
    </dgm:pt>
    <dgm:pt modelId="{28F06C11-4F57-4F59-8F68-37D68A89FF48}" type="sibTrans" cxnId="{02A946C7-C4BB-4631-9AE6-A3B1DE47BF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05D49A-E6FF-4C77-A290-374B058056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Requirements to Collection</a:t>
          </a:r>
        </a:p>
      </dgm:t>
    </dgm:pt>
    <dgm:pt modelId="{F47E7153-79EF-4AEE-BF2E-9AAEBC667FA3}" type="parTrans" cxnId="{E840C82C-5109-4158-AB6C-034FDA2005FC}">
      <dgm:prSet/>
      <dgm:spPr/>
      <dgm:t>
        <a:bodyPr/>
        <a:lstStyle/>
        <a:p>
          <a:endParaRPr lang="en-US"/>
        </a:p>
      </dgm:t>
    </dgm:pt>
    <dgm:pt modelId="{4FB9C2B4-3892-4126-A78A-1B445A77C6BA}" type="sibTrans" cxnId="{E840C82C-5109-4158-AB6C-034FDA2005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2EC132-0453-4B91-BB6F-CE9B3A33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Understanding to Preparation</a:t>
          </a:r>
        </a:p>
      </dgm:t>
    </dgm:pt>
    <dgm:pt modelId="{BA884B84-679C-4B79-9257-12BEC8A4FFE5}" type="parTrans" cxnId="{44FBE592-2A47-41D1-BB79-7854610B5399}">
      <dgm:prSet/>
      <dgm:spPr/>
      <dgm:t>
        <a:bodyPr/>
        <a:lstStyle/>
        <a:p>
          <a:endParaRPr lang="en-US"/>
        </a:p>
      </dgm:t>
    </dgm:pt>
    <dgm:pt modelId="{DC143E3E-3AAE-40D4-8F3F-0FC621449E6A}" type="sibTrans" cxnId="{44FBE592-2A47-41D1-BB79-7854610B53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11248A-BD3B-488F-B05D-65BA58C8B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Modeling to Evaluation</a:t>
          </a:r>
        </a:p>
      </dgm:t>
    </dgm:pt>
    <dgm:pt modelId="{FEA532CC-1C48-4B6E-BC3C-EDA19FE6966B}" type="parTrans" cxnId="{54E4E045-9A8A-4C6E-AC7A-0D3335B5E709}">
      <dgm:prSet/>
      <dgm:spPr/>
      <dgm:t>
        <a:bodyPr/>
        <a:lstStyle/>
        <a:p>
          <a:endParaRPr lang="en-US"/>
        </a:p>
      </dgm:t>
    </dgm:pt>
    <dgm:pt modelId="{38100BD0-0A3C-4C5A-A0E7-40EB553A21DF}" type="sibTrans" cxnId="{54E4E045-9A8A-4C6E-AC7A-0D3335B5E7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928250-6D26-4478-80EB-F39775F0E5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BM Plex Sans" panose="020B0503050203000203" pitchFamily="34" charset="0"/>
            </a:rPr>
            <a:t>From Deployment to Feedback</a:t>
          </a:r>
        </a:p>
      </dgm:t>
    </dgm:pt>
    <dgm:pt modelId="{EEFFB1B6-1443-49F1-8609-1F08416457D5}" type="parTrans" cxnId="{3CB74012-8CC7-41C2-B1BA-5D22EC9E9B79}">
      <dgm:prSet/>
      <dgm:spPr/>
      <dgm:t>
        <a:bodyPr/>
        <a:lstStyle/>
        <a:p>
          <a:endParaRPr lang="en-US"/>
        </a:p>
      </dgm:t>
    </dgm:pt>
    <dgm:pt modelId="{B9BEA7A6-3091-4DF0-8A60-4E044DBCEB1A}" type="sibTrans" cxnId="{3CB74012-8CC7-41C2-B1BA-5D22EC9E9B79}">
      <dgm:prSet/>
      <dgm:spPr/>
      <dgm:t>
        <a:bodyPr/>
        <a:lstStyle/>
        <a:p>
          <a:endParaRPr lang="en-US"/>
        </a:p>
      </dgm:t>
    </dgm:pt>
    <dgm:pt modelId="{5CC66FD3-CDDB-45DB-AFE7-4490228179E1}" type="pres">
      <dgm:prSet presAssocID="{A104F083-0405-4857-B50B-5244DFD3508A}" presName="root" presStyleCnt="0">
        <dgm:presLayoutVars>
          <dgm:dir/>
          <dgm:resizeHandles val="exact"/>
        </dgm:presLayoutVars>
      </dgm:prSet>
      <dgm:spPr/>
    </dgm:pt>
    <dgm:pt modelId="{D724D356-4066-4B33-BB48-8FD57EDBDC11}" type="pres">
      <dgm:prSet presAssocID="{A104F083-0405-4857-B50B-5244DFD3508A}" presName="container" presStyleCnt="0">
        <dgm:presLayoutVars>
          <dgm:dir/>
          <dgm:resizeHandles val="exact"/>
        </dgm:presLayoutVars>
      </dgm:prSet>
      <dgm:spPr/>
    </dgm:pt>
    <dgm:pt modelId="{CBE3A715-42DF-43F5-AE6F-1C50FEB40888}" type="pres">
      <dgm:prSet presAssocID="{2DA34E7D-C26B-47B3-9B98-3BEE2DCBC191}" presName="compNode" presStyleCnt="0"/>
      <dgm:spPr/>
    </dgm:pt>
    <dgm:pt modelId="{C0FB9AEF-01CB-4424-AC70-4AB1F0B267D6}" type="pres">
      <dgm:prSet presAssocID="{2DA34E7D-C26B-47B3-9B98-3BEE2DCBC191}" presName="iconBgRect" presStyleLbl="bgShp" presStyleIdx="0" presStyleCnt="5"/>
      <dgm:spPr/>
    </dgm:pt>
    <dgm:pt modelId="{D92AB0E0-00B0-4C0E-A7F3-A5E2A02D7274}" type="pres">
      <dgm:prSet presAssocID="{2DA34E7D-C26B-47B3-9B98-3BEE2DCBC1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6235353-DE60-429E-ACFF-C0047F78FB86}" type="pres">
      <dgm:prSet presAssocID="{2DA34E7D-C26B-47B3-9B98-3BEE2DCBC191}" presName="spaceRect" presStyleCnt="0"/>
      <dgm:spPr/>
    </dgm:pt>
    <dgm:pt modelId="{FF068A14-2994-4167-9D71-ABD4650832B4}" type="pres">
      <dgm:prSet presAssocID="{2DA34E7D-C26B-47B3-9B98-3BEE2DCBC191}" presName="textRect" presStyleLbl="revTx" presStyleIdx="0" presStyleCnt="5">
        <dgm:presLayoutVars>
          <dgm:chMax val="1"/>
          <dgm:chPref val="1"/>
        </dgm:presLayoutVars>
      </dgm:prSet>
      <dgm:spPr/>
    </dgm:pt>
    <dgm:pt modelId="{13168449-9E9D-4C9E-ACE9-7F4870CDD632}" type="pres">
      <dgm:prSet presAssocID="{28F06C11-4F57-4F59-8F68-37D68A89FF48}" presName="sibTrans" presStyleLbl="sibTrans2D1" presStyleIdx="0" presStyleCnt="0"/>
      <dgm:spPr/>
    </dgm:pt>
    <dgm:pt modelId="{284FB520-6F20-4977-B1E1-C1D66E1174F0}" type="pres">
      <dgm:prSet presAssocID="{B405D49A-E6FF-4C77-A290-374B0580560C}" presName="compNode" presStyleCnt="0"/>
      <dgm:spPr/>
    </dgm:pt>
    <dgm:pt modelId="{6CC61C58-B826-43E3-81A8-E36261E3CF28}" type="pres">
      <dgm:prSet presAssocID="{B405D49A-E6FF-4C77-A290-374B0580560C}" presName="iconBgRect" presStyleLbl="bgShp" presStyleIdx="1" presStyleCnt="5"/>
      <dgm:spPr/>
    </dgm:pt>
    <dgm:pt modelId="{480970D9-C520-4A34-B601-120DAE997D8E}" type="pres">
      <dgm:prSet presAssocID="{B405D49A-E6FF-4C77-A290-374B058056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9FC7B2-B347-4AA2-A5B4-BCAB9FFF7BEA}" type="pres">
      <dgm:prSet presAssocID="{B405D49A-E6FF-4C77-A290-374B0580560C}" presName="spaceRect" presStyleCnt="0"/>
      <dgm:spPr/>
    </dgm:pt>
    <dgm:pt modelId="{149C599B-64AC-4CCE-B412-256632DAE387}" type="pres">
      <dgm:prSet presAssocID="{B405D49A-E6FF-4C77-A290-374B0580560C}" presName="textRect" presStyleLbl="revTx" presStyleIdx="1" presStyleCnt="5">
        <dgm:presLayoutVars>
          <dgm:chMax val="1"/>
          <dgm:chPref val="1"/>
        </dgm:presLayoutVars>
      </dgm:prSet>
      <dgm:spPr/>
    </dgm:pt>
    <dgm:pt modelId="{76E61645-C099-431D-B8B5-35C8490D2A04}" type="pres">
      <dgm:prSet presAssocID="{4FB9C2B4-3892-4126-A78A-1B445A77C6BA}" presName="sibTrans" presStyleLbl="sibTrans2D1" presStyleIdx="0" presStyleCnt="0"/>
      <dgm:spPr/>
    </dgm:pt>
    <dgm:pt modelId="{FB269BAE-076F-4021-B81B-E91071FE613E}" type="pres">
      <dgm:prSet presAssocID="{F12EC132-0453-4B91-BB6F-CE9B3A33634A}" presName="compNode" presStyleCnt="0"/>
      <dgm:spPr/>
    </dgm:pt>
    <dgm:pt modelId="{CC5D4609-09EE-4DC8-A2F6-03F90482DDF7}" type="pres">
      <dgm:prSet presAssocID="{F12EC132-0453-4B91-BB6F-CE9B3A33634A}" presName="iconBgRect" presStyleLbl="bgShp" presStyleIdx="2" presStyleCnt="5"/>
      <dgm:spPr/>
    </dgm:pt>
    <dgm:pt modelId="{51583AB3-90DF-4260-B373-CDED827C1822}" type="pres">
      <dgm:prSet presAssocID="{F12EC132-0453-4B91-BB6F-CE9B3A33634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29E8984-AE3A-4755-B3B7-9FCD2D778DFB}" type="pres">
      <dgm:prSet presAssocID="{F12EC132-0453-4B91-BB6F-CE9B3A33634A}" presName="spaceRect" presStyleCnt="0"/>
      <dgm:spPr/>
    </dgm:pt>
    <dgm:pt modelId="{715B3DD0-1825-4503-8365-0E3A7CD04E5F}" type="pres">
      <dgm:prSet presAssocID="{F12EC132-0453-4B91-BB6F-CE9B3A33634A}" presName="textRect" presStyleLbl="revTx" presStyleIdx="2" presStyleCnt="5">
        <dgm:presLayoutVars>
          <dgm:chMax val="1"/>
          <dgm:chPref val="1"/>
        </dgm:presLayoutVars>
      </dgm:prSet>
      <dgm:spPr/>
    </dgm:pt>
    <dgm:pt modelId="{16FAF60B-D4B9-40D6-B90D-D6B4A1A1EBFB}" type="pres">
      <dgm:prSet presAssocID="{DC143E3E-3AAE-40D4-8F3F-0FC621449E6A}" presName="sibTrans" presStyleLbl="sibTrans2D1" presStyleIdx="0" presStyleCnt="0"/>
      <dgm:spPr/>
    </dgm:pt>
    <dgm:pt modelId="{A92FB6FF-C8BB-49F4-8DC9-C301A800F3D1}" type="pres">
      <dgm:prSet presAssocID="{1611248A-BD3B-488F-B05D-65BA58C8B5F3}" presName="compNode" presStyleCnt="0"/>
      <dgm:spPr/>
    </dgm:pt>
    <dgm:pt modelId="{2A47A4DE-6ECB-414E-A5BE-2BB132F9B87C}" type="pres">
      <dgm:prSet presAssocID="{1611248A-BD3B-488F-B05D-65BA58C8B5F3}" presName="iconBgRect" presStyleLbl="bgShp" presStyleIdx="3" presStyleCnt="5"/>
      <dgm:spPr/>
    </dgm:pt>
    <dgm:pt modelId="{FA848B17-77B1-4E58-91F2-93A4D358D89B}" type="pres">
      <dgm:prSet presAssocID="{1611248A-BD3B-488F-B05D-65BA58C8B5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B26593F-8993-4463-80C5-8AEA05447A67}" type="pres">
      <dgm:prSet presAssocID="{1611248A-BD3B-488F-B05D-65BA58C8B5F3}" presName="spaceRect" presStyleCnt="0"/>
      <dgm:spPr/>
    </dgm:pt>
    <dgm:pt modelId="{578BAA99-3052-45C7-B41B-597C8E6C8F72}" type="pres">
      <dgm:prSet presAssocID="{1611248A-BD3B-488F-B05D-65BA58C8B5F3}" presName="textRect" presStyleLbl="revTx" presStyleIdx="3" presStyleCnt="5">
        <dgm:presLayoutVars>
          <dgm:chMax val="1"/>
          <dgm:chPref val="1"/>
        </dgm:presLayoutVars>
      </dgm:prSet>
      <dgm:spPr/>
    </dgm:pt>
    <dgm:pt modelId="{67FA411F-44C1-439A-BE89-132457BA538E}" type="pres">
      <dgm:prSet presAssocID="{38100BD0-0A3C-4C5A-A0E7-40EB553A21DF}" presName="sibTrans" presStyleLbl="sibTrans2D1" presStyleIdx="0" presStyleCnt="0"/>
      <dgm:spPr/>
    </dgm:pt>
    <dgm:pt modelId="{615E67BA-E74B-455F-A7E8-BA92B9E76CF6}" type="pres">
      <dgm:prSet presAssocID="{5A928250-6D26-4478-80EB-F39775F0E595}" presName="compNode" presStyleCnt="0"/>
      <dgm:spPr/>
    </dgm:pt>
    <dgm:pt modelId="{81144E2F-4CAE-4881-B36A-8BAFCD1A94A6}" type="pres">
      <dgm:prSet presAssocID="{5A928250-6D26-4478-80EB-F39775F0E595}" presName="iconBgRect" presStyleLbl="bgShp" presStyleIdx="4" presStyleCnt="5"/>
      <dgm:spPr/>
    </dgm:pt>
    <dgm:pt modelId="{6E4E11FD-9ABA-4C68-90C3-A2D5BD5D8853}" type="pres">
      <dgm:prSet presAssocID="{5A928250-6D26-4478-80EB-F39775F0E5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3ABE224-505C-4207-AE43-377D0DE52E90}" type="pres">
      <dgm:prSet presAssocID="{5A928250-6D26-4478-80EB-F39775F0E595}" presName="spaceRect" presStyleCnt="0"/>
      <dgm:spPr/>
    </dgm:pt>
    <dgm:pt modelId="{2B06B33C-AF98-4126-95A7-E3FE2234AC7B}" type="pres">
      <dgm:prSet presAssocID="{5A928250-6D26-4478-80EB-F39775F0E59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86010E-BEC9-C94E-A646-FB4AD5F44414}" type="presOf" srcId="{4FB9C2B4-3892-4126-A78A-1B445A77C6BA}" destId="{76E61645-C099-431D-B8B5-35C8490D2A04}" srcOrd="0" destOrd="0" presId="urn:microsoft.com/office/officeart/2018/2/layout/IconCircleList"/>
    <dgm:cxn modelId="{3CB74012-8CC7-41C2-B1BA-5D22EC9E9B79}" srcId="{A104F083-0405-4857-B50B-5244DFD3508A}" destId="{5A928250-6D26-4478-80EB-F39775F0E595}" srcOrd="4" destOrd="0" parTransId="{EEFFB1B6-1443-49F1-8609-1F08416457D5}" sibTransId="{B9BEA7A6-3091-4DF0-8A60-4E044DBCEB1A}"/>
    <dgm:cxn modelId="{E840C82C-5109-4158-AB6C-034FDA2005FC}" srcId="{A104F083-0405-4857-B50B-5244DFD3508A}" destId="{B405D49A-E6FF-4C77-A290-374B0580560C}" srcOrd="1" destOrd="0" parTransId="{F47E7153-79EF-4AEE-BF2E-9AAEBC667FA3}" sibTransId="{4FB9C2B4-3892-4126-A78A-1B445A77C6BA}"/>
    <dgm:cxn modelId="{ADBE2E36-A01B-BB4F-958F-06611FC2E42D}" type="presOf" srcId="{28F06C11-4F57-4F59-8F68-37D68A89FF48}" destId="{13168449-9E9D-4C9E-ACE9-7F4870CDD632}" srcOrd="0" destOrd="0" presId="urn:microsoft.com/office/officeart/2018/2/layout/IconCircleList"/>
    <dgm:cxn modelId="{54E4E045-9A8A-4C6E-AC7A-0D3335B5E709}" srcId="{A104F083-0405-4857-B50B-5244DFD3508A}" destId="{1611248A-BD3B-488F-B05D-65BA58C8B5F3}" srcOrd="3" destOrd="0" parTransId="{FEA532CC-1C48-4B6E-BC3C-EDA19FE6966B}" sibTransId="{38100BD0-0A3C-4C5A-A0E7-40EB553A21DF}"/>
    <dgm:cxn modelId="{4402EB58-22A9-814A-8B2E-8F1493EE0404}" type="presOf" srcId="{A104F083-0405-4857-B50B-5244DFD3508A}" destId="{5CC66FD3-CDDB-45DB-AFE7-4490228179E1}" srcOrd="0" destOrd="0" presId="urn:microsoft.com/office/officeart/2018/2/layout/IconCircleList"/>
    <dgm:cxn modelId="{C4FC135A-560D-A84D-A542-6AED88C7BB7F}" type="presOf" srcId="{DC143E3E-3AAE-40D4-8F3F-0FC621449E6A}" destId="{16FAF60B-D4B9-40D6-B90D-D6B4A1A1EBFB}" srcOrd="0" destOrd="0" presId="urn:microsoft.com/office/officeart/2018/2/layout/IconCircleList"/>
    <dgm:cxn modelId="{88487A64-9786-A64B-9A35-601E0E27A736}" type="presOf" srcId="{F12EC132-0453-4B91-BB6F-CE9B3A33634A}" destId="{715B3DD0-1825-4503-8365-0E3A7CD04E5F}" srcOrd="0" destOrd="0" presId="urn:microsoft.com/office/officeart/2018/2/layout/IconCircleList"/>
    <dgm:cxn modelId="{5B3AA472-CC93-E043-A6F6-5A626C9D88A2}" type="presOf" srcId="{B405D49A-E6FF-4C77-A290-374B0580560C}" destId="{149C599B-64AC-4CCE-B412-256632DAE387}" srcOrd="0" destOrd="0" presId="urn:microsoft.com/office/officeart/2018/2/layout/IconCircleList"/>
    <dgm:cxn modelId="{46A9B374-B77A-8840-B8B2-A3AFB3A4F252}" type="presOf" srcId="{2DA34E7D-C26B-47B3-9B98-3BEE2DCBC191}" destId="{FF068A14-2994-4167-9D71-ABD4650832B4}" srcOrd="0" destOrd="0" presId="urn:microsoft.com/office/officeart/2018/2/layout/IconCircleList"/>
    <dgm:cxn modelId="{F603D579-9C1F-954F-8532-8B4AD00D1526}" type="presOf" srcId="{38100BD0-0A3C-4C5A-A0E7-40EB553A21DF}" destId="{67FA411F-44C1-439A-BE89-132457BA538E}" srcOrd="0" destOrd="0" presId="urn:microsoft.com/office/officeart/2018/2/layout/IconCircleList"/>
    <dgm:cxn modelId="{44FBE592-2A47-41D1-BB79-7854610B5399}" srcId="{A104F083-0405-4857-B50B-5244DFD3508A}" destId="{F12EC132-0453-4B91-BB6F-CE9B3A33634A}" srcOrd="2" destOrd="0" parTransId="{BA884B84-679C-4B79-9257-12BEC8A4FFE5}" sibTransId="{DC143E3E-3AAE-40D4-8F3F-0FC621449E6A}"/>
    <dgm:cxn modelId="{268F289C-AEFE-7340-B61D-CC69A59BD7D7}" type="presOf" srcId="{1611248A-BD3B-488F-B05D-65BA58C8B5F3}" destId="{578BAA99-3052-45C7-B41B-597C8E6C8F72}" srcOrd="0" destOrd="0" presId="urn:microsoft.com/office/officeart/2018/2/layout/IconCircleList"/>
    <dgm:cxn modelId="{02A946C7-C4BB-4631-9AE6-A3B1DE47BFF0}" srcId="{A104F083-0405-4857-B50B-5244DFD3508A}" destId="{2DA34E7D-C26B-47B3-9B98-3BEE2DCBC191}" srcOrd="0" destOrd="0" parTransId="{1CC9A10D-3E79-4FCF-814B-3F2E94B9FE19}" sibTransId="{28F06C11-4F57-4F59-8F68-37D68A89FF48}"/>
    <dgm:cxn modelId="{BAD5D0DC-BAC7-1141-850A-F7B5FC66A2E8}" type="presOf" srcId="{5A928250-6D26-4478-80EB-F39775F0E595}" destId="{2B06B33C-AF98-4126-95A7-E3FE2234AC7B}" srcOrd="0" destOrd="0" presId="urn:microsoft.com/office/officeart/2018/2/layout/IconCircleList"/>
    <dgm:cxn modelId="{71318421-40FF-CD43-B6D0-8F619040979D}" type="presParOf" srcId="{5CC66FD3-CDDB-45DB-AFE7-4490228179E1}" destId="{D724D356-4066-4B33-BB48-8FD57EDBDC11}" srcOrd="0" destOrd="0" presId="urn:microsoft.com/office/officeart/2018/2/layout/IconCircleList"/>
    <dgm:cxn modelId="{8C59D903-097A-B84D-98D2-D22FA6091533}" type="presParOf" srcId="{D724D356-4066-4B33-BB48-8FD57EDBDC11}" destId="{CBE3A715-42DF-43F5-AE6F-1C50FEB40888}" srcOrd="0" destOrd="0" presId="urn:microsoft.com/office/officeart/2018/2/layout/IconCircleList"/>
    <dgm:cxn modelId="{60A648F5-2C94-9D44-90AA-8458987331BC}" type="presParOf" srcId="{CBE3A715-42DF-43F5-AE6F-1C50FEB40888}" destId="{C0FB9AEF-01CB-4424-AC70-4AB1F0B267D6}" srcOrd="0" destOrd="0" presId="urn:microsoft.com/office/officeart/2018/2/layout/IconCircleList"/>
    <dgm:cxn modelId="{598E7597-18DF-B042-92D4-AABD9FE0C0E7}" type="presParOf" srcId="{CBE3A715-42DF-43F5-AE6F-1C50FEB40888}" destId="{D92AB0E0-00B0-4C0E-A7F3-A5E2A02D7274}" srcOrd="1" destOrd="0" presId="urn:microsoft.com/office/officeart/2018/2/layout/IconCircleList"/>
    <dgm:cxn modelId="{9726527E-5051-C047-8B41-11A3102AEF42}" type="presParOf" srcId="{CBE3A715-42DF-43F5-AE6F-1C50FEB40888}" destId="{96235353-DE60-429E-ACFF-C0047F78FB86}" srcOrd="2" destOrd="0" presId="urn:microsoft.com/office/officeart/2018/2/layout/IconCircleList"/>
    <dgm:cxn modelId="{7A465BF0-658C-6A43-9275-DEAB734C9368}" type="presParOf" srcId="{CBE3A715-42DF-43F5-AE6F-1C50FEB40888}" destId="{FF068A14-2994-4167-9D71-ABD4650832B4}" srcOrd="3" destOrd="0" presId="urn:microsoft.com/office/officeart/2018/2/layout/IconCircleList"/>
    <dgm:cxn modelId="{6C357823-15B9-0242-91A8-62850450F7CF}" type="presParOf" srcId="{D724D356-4066-4B33-BB48-8FD57EDBDC11}" destId="{13168449-9E9D-4C9E-ACE9-7F4870CDD632}" srcOrd="1" destOrd="0" presId="urn:microsoft.com/office/officeart/2018/2/layout/IconCircleList"/>
    <dgm:cxn modelId="{FB25028D-8D8B-164F-AD8E-642239B98944}" type="presParOf" srcId="{D724D356-4066-4B33-BB48-8FD57EDBDC11}" destId="{284FB520-6F20-4977-B1E1-C1D66E1174F0}" srcOrd="2" destOrd="0" presId="urn:microsoft.com/office/officeart/2018/2/layout/IconCircleList"/>
    <dgm:cxn modelId="{EAE39668-92AD-5B44-A4EA-790D41567BB8}" type="presParOf" srcId="{284FB520-6F20-4977-B1E1-C1D66E1174F0}" destId="{6CC61C58-B826-43E3-81A8-E36261E3CF28}" srcOrd="0" destOrd="0" presId="urn:microsoft.com/office/officeart/2018/2/layout/IconCircleList"/>
    <dgm:cxn modelId="{14725F37-4FC2-CC49-BAF6-A5159BA6EB08}" type="presParOf" srcId="{284FB520-6F20-4977-B1E1-C1D66E1174F0}" destId="{480970D9-C520-4A34-B601-120DAE997D8E}" srcOrd="1" destOrd="0" presId="urn:microsoft.com/office/officeart/2018/2/layout/IconCircleList"/>
    <dgm:cxn modelId="{DE1D0848-16DA-214C-8128-945D180329C6}" type="presParOf" srcId="{284FB520-6F20-4977-B1E1-C1D66E1174F0}" destId="{069FC7B2-B347-4AA2-A5B4-BCAB9FFF7BEA}" srcOrd="2" destOrd="0" presId="urn:microsoft.com/office/officeart/2018/2/layout/IconCircleList"/>
    <dgm:cxn modelId="{76A1C6E5-1FD7-9D4D-B05B-FD9FD2C7C27A}" type="presParOf" srcId="{284FB520-6F20-4977-B1E1-C1D66E1174F0}" destId="{149C599B-64AC-4CCE-B412-256632DAE387}" srcOrd="3" destOrd="0" presId="urn:microsoft.com/office/officeart/2018/2/layout/IconCircleList"/>
    <dgm:cxn modelId="{8ED449F4-2A88-3645-942B-8E2CD933E7E2}" type="presParOf" srcId="{D724D356-4066-4B33-BB48-8FD57EDBDC11}" destId="{76E61645-C099-431D-B8B5-35C8490D2A04}" srcOrd="3" destOrd="0" presId="urn:microsoft.com/office/officeart/2018/2/layout/IconCircleList"/>
    <dgm:cxn modelId="{E8DA4D87-2C92-F144-9F15-F011C56AF2F1}" type="presParOf" srcId="{D724D356-4066-4B33-BB48-8FD57EDBDC11}" destId="{FB269BAE-076F-4021-B81B-E91071FE613E}" srcOrd="4" destOrd="0" presId="urn:microsoft.com/office/officeart/2018/2/layout/IconCircleList"/>
    <dgm:cxn modelId="{FF1709DE-E7F2-5446-8CC7-7452DA9A9531}" type="presParOf" srcId="{FB269BAE-076F-4021-B81B-E91071FE613E}" destId="{CC5D4609-09EE-4DC8-A2F6-03F90482DDF7}" srcOrd="0" destOrd="0" presId="urn:microsoft.com/office/officeart/2018/2/layout/IconCircleList"/>
    <dgm:cxn modelId="{82EE783F-C251-1949-A154-5906D7023700}" type="presParOf" srcId="{FB269BAE-076F-4021-B81B-E91071FE613E}" destId="{51583AB3-90DF-4260-B373-CDED827C1822}" srcOrd="1" destOrd="0" presId="urn:microsoft.com/office/officeart/2018/2/layout/IconCircleList"/>
    <dgm:cxn modelId="{3B0F38AB-9EA6-7044-99BA-BAECAAE8723C}" type="presParOf" srcId="{FB269BAE-076F-4021-B81B-E91071FE613E}" destId="{129E8984-AE3A-4755-B3B7-9FCD2D778DFB}" srcOrd="2" destOrd="0" presId="urn:microsoft.com/office/officeart/2018/2/layout/IconCircleList"/>
    <dgm:cxn modelId="{3FB28EAB-B9D5-0B4F-BFBE-E9E352306211}" type="presParOf" srcId="{FB269BAE-076F-4021-B81B-E91071FE613E}" destId="{715B3DD0-1825-4503-8365-0E3A7CD04E5F}" srcOrd="3" destOrd="0" presId="urn:microsoft.com/office/officeart/2018/2/layout/IconCircleList"/>
    <dgm:cxn modelId="{9EEDB283-0BBE-A642-A7A7-33F668C3FD5F}" type="presParOf" srcId="{D724D356-4066-4B33-BB48-8FD57EDBDC11}" destId="{16FAF60B-D4B9-40D6-B90D-D6B4A1A1EBFB}" srcOrd="5" destOrd="0" presId="urn:microsoft.com/office/officeart/2018/2/layout/IconCircleList"/>
    <dgm:cxn modelId="{563065F2-7C28-5B46-9B4B-D6493A910959}" type="presParOf" srcId="{D724D356-4066-4B33-BB48-8FD57EDBDC11}" destId="{A92FB6FF-C8BB-49F4-8DC9-C301A800F3D1}" srcOrd="6" destOrd="0" presId="urn:microsoft.com/office/officeart/2018/2/layout/IconCircleList"/>
    <dgm:cxn modelId="{D561781C-D0CB-E945-A2C9-A3CEEECD9434}" type="presParOf" srcId="{A92FB6FF-C8BB-49F4-8DC9-C301A800F3D1}" destId="{2A47A4DE-6ECB-414E-A5BE-2BB132F9B87C}" srcOrd="0" destOrd="0" presId="urn:microsoft.com/office/officeart/2018/2/layout/IconCircleList"/>
    <dgm:cxn modelId="{0E97FAA0-170C-2E4D-810D-52EA4420BEA6}" type="presParOf" srcId="{A92FB6FF-C8BB-49F4-8DC9-C301A800F3D1}" destId="{FA848B17-77B1-4E58-91F2-93A4D358D89B}" srcOrd="1" destOrd="0" presId="urn:microsoft.com/office/officeart/2018/2/layout/IconCircleList"/>
    <dgm:cxn modelId="{3444DE79-887E-2B4D-815E-C2D623A28C46}" type="presParOf" srcId="{A92FB6FF-C8BB-49F4-8DC9-C301A800F3D1}" destId="{FB26593F-8993-4463-80C5-8AEA05447A67}" srcOrd="2" destOrd="0" presId="urn:microsoft.com/office/officeart/2018/2/layout/IconCircleList"/>
    <dgm:cxn modelId="{EC1AE527-0142-1D48-BDFB-F1824CA0DFC7}" type="presParOf" srcId="{A92FB6FF-C8BB-49F4-8DC9-C301A800F3D1}" destId="{578BAA99-3052-45C7-B41B-597C8E6C8F72}" srcOrd="3" destOrd="0" presId="urn:microsoft.com/office/officeart/2018/2/layout/IconCircleList"/>
    <dgm:cxn modelId="{10E18AF0-10FE-4240-9C07-F1F00F49A91B}" type="presParOf" srcId="{D724D356-4066-4B33-BB48-8FD57EDBDC11}" destId="{67FA411F-44C1-439A-BE89-132457BA538E}" srcOrd="7" destOrd="0" presId="urn:microsoft.com/office/officeart/2018/2/layout/IconCircleList"/>
    <dgm:cxn modelId="{AD9FAC14-FAA9-5042-9B1A-61C3CC04D03C}" type="presParOf" srcId="{D724D356-4066-4B33-BB48-8FD57EDBDC11}" destId="{615E67BA-E74B-455F-A7E8-BA92B9E76CF6}" srcOrd="8" destOrd="0" presId="urn:microsoft.com/office/officeart/2018/2/layout/IconCircleList"/>
    <dgm:cxn modelId="{E23759CF-C265-B94A-91C4-BACFE49247EA}" type="presParOf" srcId="{615E67BA-E74B-455F-A7E8-BA92B9E76CF6}" destId="{81144E2F-4CAE-4881-B36A-8BAFCD1A94A6}" srcOrd="0" destOrd="0" presId="urn:microsoft.com/office/officeart/2018/2/layout/IconCircleList"/>
    <dgm:cxn modelId="{E297C5AD-C55A-DF46-B0D1-196F01B8D5BE}" type="presParOf" srcId="{615E67BA-E74B-455F-A7E8-BA92B9E76CF6}" destId="{6E4E11FD-9ABA-4C68-90C3-A2D5BD5D8853}" srcOrd="1" destOrd="0" presId="urn:microsoft.com/office/officeart/2018/2/layout/IconCircleList"/>
    <dgm:cxn modelId="{2930E7D7-8308-744C-A413-F753BF55CE7F}" type="presParOf" srcId="{615E67BA-E74B-455F-A7E8-BA92B9E76CF6}" destId="{F3ABE224-505C-4207-AE43-377D0DE52E90}" srcOrd="2" destOrd="0" presId="urn:microsoft.com/office/officeart/2018/2/layout/IconCircleList"/>
    <dgm:cxn modelId="{3648B254-4A72-3B44-BA26-99DE2E58A49D}" type="presParOf" srcId="{615E67BA-E74B-455F-A7E8-BA92B9E76CF6}" destId="{2B06B33C-AF98-4126-95A7-E3FE2234AC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B9AEF-01CB-4424-AC70-4AB1F0B267D6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AB0E0-00B0-4C0E-A7F3-A5E2A02D7274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68A14-2994-4167-9D71-ABD4650832B4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IBM Plex Sans" panose="020B0503050203000203" pitchFamily="34" charset="0"/>
            </a:rPr>
            <a:t>From Problem to Approach</a:t>
          </a:r>
        </a:p>
      </dsp:txBody>
      <dsp:txXfrm>
        <a:off x="1121306" y="692144"/>
        <a:ext cx="1964358" cy="833364"/>
      </dsp:txXfrm>
    </dsp:sp>
    <dsp:sp modelId="{6CC61C58-B826-43E3-81A8-E36261E3CF28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970D9-C520-4A34-B601-120DAE997D8E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C599B-64AC-4CCE-B412-256632DAE387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Requirements to Collection</a:t>
          </a:r>
        </a:p>
      </dsp:txBody>
      <dsp:txXfrm>
        <a:off x="4439881" y="692144"/>
        <a:ext cx="1964358" cy="833364"/>
      </dsp:txXfrm>
    </dsp:sp>
    <dsp:sp modelId="{CC5D4609-09EE-4DC8-A2F6-03F90482DDF7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83AB3-90DF-4260-B373-CDED827C1822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B3DD0-1825-4503-8365-0E3A7CD04E5F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Understanding to Preparation</a:t>
          </a:r>
        </a:p>
      </dsp:txBody>
      <dsp:txXfrm>
        <a:off x="1121306" y="2526030"/>
        <a:ext cx="1964358" cy="833364"/>
      </dsp:txXfrm>
    </dsp:sp>
    <dsp:sp modelId="{2A47A4DE-6ECB-414E-A5BE-2BB132F9B87C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8B17-77B1-4E58-91F2-93A4D358D89B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BAA99-3052-45C7-B41B-597C8E6C8F7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Modeling to Evaluation</a:t>
          </a:r>
        </a:p>
      </dsp:txBody>
      <dsp:txXfrm>
        <a:off x="4439881" y="2526030"/>
        <a:ext cx="1964358" cy="833364"/>
      </dsp:txXfrm>
    </dsp:sp>
    <dsp:sp modelId="{81144E2F-4CAE-4881-B36A-8BAFCD1A94A6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E11FD-9ABA-4C68-90C3-A2D5BD5D8853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6B33C-AF98-4126-95A7-E3FE2234AC7B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IBM Plex Sans" panose="020B0503050203000203" pitchFamily="34" charset="0"/>
            </a:rPr>
            <a:t>From Deployment to Feedback</a:t>
          </a:r>
        </a:p>
      </dsp:txBody>
      <dsp:txXfrm>
        <a:off x="1121306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FEEFE-DDD8-4D2D-8437-DA994A92590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FBA00-1910-48F4-8038-2330F5D2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labs.com/10-types-of-data-visualization-tools/#4-Line-Grap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6A1B6-D081-4EF1-9CB8-53092974CE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6A1B6-D081-4EF1-9CB8-53092974CE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47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0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common chart types: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Chart, Bar Graph, Line Graph, Dual Axis Chart, Area Chart, Stacked Bar Graph,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Mekko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Chart, Pie Chart, Scatter Plot Chart, Bubble Chart, Waterfall Chart, Funnel Chart, Bullet Chart, Heat Map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2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https://www.boostlabs.com/10-types-of-data-visualization-tools/#4-Line-Graph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FBA00-1910-48F4-8038-2330F5D279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9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data scientists and analysts prepare data and build models at scale across any cloud.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FBA00-1910-48F4-8038-2330F5D27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71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825F-6A1B-41F4-BF7B-9B65E8592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88BFF-9FE9-4161-B67B-662F7957C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FCC1-0253-4177-99FD-D863A4F4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B4E5-4860-4776-8F33-100A5641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D50A-AF45-4853-8BAB-3E6BCC34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D672-7B17-4EC7-9E34-8F54189C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E16C9-4B19-4B96-BD45-D5857DD6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6878E-7E14-44F6-8869-5E270F9C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E2D2-7557-4679-9A31-9D33839D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9F78-3BEA-4071-BAB0-DB2A6744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4620E-2882-438D-AE61-A165AA8CA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FD91F-D3C7-4261-A863-7EC305D6D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AFAA-5D90-4E28-86EB-083296F4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C8BF4-6B90-4301-AEA2-BD51AACF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FB45-97C7-484A-BDA4-39507DB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38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Lab |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28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91154"/>
            <a:ext cx="1704293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6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9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3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0678-7AC4-4BD8-B691-FEA91904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473A9-CA0E-4A2E-9406-CE5259C8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44BB-8966-49E2-BD1D-8922AD29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4A907-54B8-4035-A2A7-B204060F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C6B4-46FC-42AF-B258-931983AC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80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B0CF-7356-7847-B98C-37F3830F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AF3FE-758B-CA47-A6D9-6396431C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89FCA-EFF6-C646-9B4A-5C26B423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ECD3-5472-3140-91E6-61CF23C0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438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Tech@Home / Learn Clustering Algorithms using Python and Scikit-Learn / April 03, 2020/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00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386A-CFC1-FB48-8A0D-45DA02A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D4E1-66B3-744C-A910-7D2BB64B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41E3-6FCD-7045-98B0-71136A31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2B90-5D1B-8043-BCAF-95521753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4E14-4D65-4F40-909F-7EA47BB6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0286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A512-C6F9-5240-A092-B6BB3C370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F7658-75AF-0F45-87C6-5F3901D51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46D77-E9F9-4C41-93C9-AE9A805F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6FA01-0E26-DD46-B9F0-41AD0197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B455-AB85-D848-9F06-DB2D37C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22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BAFE-9FBD-4241-A037-E81FBEAB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33E9C-DFE0-4275-AC5F-72D5DDCA7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8047-2AE3-43F0-B781-D7F19353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8D1C-1086-4AA9-ABBA-4A79387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00C4-9EC2-4F4B-9D99-E789C784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EAEC-AF24-437B-BEEE-3E39E6A3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C4E5-64B2-4F65-B064-CFFB88CBD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94EA8-FC47-4BB3-86A1-F35AF98D9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8C4E-02C2-4CE8-9D8C-D6EFFD9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983E2-B94B-42F3-9F23-4C823442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A3538-E252-4B36-B1AD-D18A070B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14F9-B5C0-48D8-9202-FD0D0AB5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FC34C-364A-47AF-8AF5-B07855C0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CA540-B39A-481B-BB94-8EEDA1D46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01321-135B-4B8C-9291-565E5B7E4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07560-7654-458C-831E-3D44C0E2E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15FAA-0E15-4A88-8755-3F7058D7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6185F-F6E8-457E-82BD-7A675691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128DD-533B-4C28-9BBB-AA35D732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8AEE-A1FF-4006-BAE6-3B5F30EB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716ED-D03B-4DAE-B789-5104053C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DF1B2-D4ED-4141-B2E0-1E1AE29F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AEFA3-0646-48F3-87FF-272415F5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47675-970C-47B3-A48C-2D108D3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688B6-3538-417C-A967-C59F97CB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DC120-607F-4660-9872-277A564E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0B4D-01FA-43E5-9646-D7A0A230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3A17-DE75-4D63-A118-4407A13F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A2823-5C9A-44A5-8EAC-CA66CD73F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3BFAA-FA6E-4395-AB30-CC1C6A85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D7939-E8FA-43D4-9ADF-A166FDC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2E05-7A25-4828-AECB-245FD772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46B7-1705-46AB-8069-78335DC7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A1153-C078-4F8F-90C9-178EC1A66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65FA7-DAE9-40D5-9632-E0D899DF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FE9C-D552-4C20-B5BB-7F379011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5DF6A-47D5-4DEC-B5AE-30E7BA44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6F9C-6F23-4FAD-B6D4-BC3F5B6B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48E00-D7DF-447D-9C8E-65D8C97D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D6D29-07DB-4C30-9D97-3A5BD3CA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D683-9AF3-4DF5-807B-86F4F04FC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B4D4-BB60-4617-AEFB-D16CF8F70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F1823-08F7-4F2A-844E-D7C53BAC7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933" r:id="rId2"/>
    <p:sldLayoutId id="2147483651" r:id="rId3"/>
    <p:sldLayoutId id="2147483652" r:id="rId4"/>
    <p:sldLayoutId id="2147483653" r:id="rId5"/>
    <p:sldLayoutId id="214748393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3BD2-D96C-41AF-9E17-AB6D77CD4D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65702-7B34-4CDE-977C-1B95D40B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7" r:id="rId2"/>
    <p:sldLayoutId id="2147483746" r:id="rId3"/>
    <p:sldLayoutId id="21474837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644E3-7E8F-684F-93CD-A70D7312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0F9D-FF1D-D94E-8B44-CBDC56AB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60C5D-CEE8-4E44-BF0C-79145CF9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B635-0C36-694A-ABC0-5E15F8426B02}" type="datetimeFigureOut">
              <a:rPr lang="en-AE" smtClean="0"/>
              <a:t>12/15/20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5821F-2406-7A4E-BD29-6D2FEC5AF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AD69A-D376-5143-A5B3-F72682B49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9657-5E85-C34F-851C-3E05B850061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3964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2" r:id="rId2"/>
    <p:sldLayoutId id="2147483650" r:id="rId3"/>
    <p:sldLayoutId id="214748364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jpe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gnitiveclass.ai/courses/data-science-hands-open-source-tools-2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://developer.ibm.com/" TargetMode="External"/><Relationship Id="rId7" Type="http://schemas.openxmlformats.org/officeDocument/2006/relationships/hyperlink" Target="https://cognitiveclass.ai/courses/data-science-101" TargetMode="External"/><Relationship Id="rId12" Type="http://schemas.openxmlformats.org/officeDocument/2006/relationships/hyperlink" Target="https://learn.ibm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ognitiveclass.ai/courses/statistics-101" TargetMode="External"/><Relationship Id="rId11" Type="http://schemas.openxmlformats.org/officeDocument/2006/relationships/hyperlink" Target="https://courses.cognitiveclass.ai/courses/course-v1:CognitiveClass+DA0101EN+2017/courseware/b67f1da8505f4510be9ff055b1cbe392/da7fd8b115a145db8fbe55c4676a1fef/?child=first" TargetMode="External"/><Relationship Id="rId5" Type="http://schemas.openxmlformats.org/officeDocument/2006/relationships/hyperlink" Target="https://cognitiveclass.ai/" TargetMode="External"/><Relationship Id="rId10" Type="http://schemas.openxmlformats.org/officeDocument/2006/relationships/hyperlink" Target="https://cognitiveclass.ai/courses/python-for-data-science" TargetMode="External"/><Relationship Id="rId4" Type="http://schemas.openxmlformats.org/officeDocument/2006/relationships/hyperlink" Target="https://developer.ibm.com/technologies/analytics/tutorials/collect-cleanse-and-enhance-your-data/" TargetMode="External"/><Relationship Id="rId9" Type="http://schemas.openxmlformats.org/officeDocument/2006/relationships/hyperlink" Target="https://cognitiveclass.ai/courses/data-science-methodology-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3625-E429-4716-9419-354A77FEC42A}"/>
              </a:ext>
            </a:extLst>
          </p:cNvPr>
          <p:cNvSpPr txBox="1">
            <a:spLocks/>
          </p:cNvSpPr>
          <p:nvPr/>
        </p:nvSpPr>
        <p:spPr>
          <a:xfrm>
            <a:off x="7086599" y="4787900"/>
            <a:ext cx="2440453" cy="222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A0ED1-F06F-4511-A7C1-FB11651C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557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9D37AE-D763-4178-8F6C-2B2244612496}"/>
              </a:ext>
            </a:extLst>
          </p:cNvPr>
          <p:cNvSpPr txBox="1"/>
          <p:nvPr/>
        </p:nvSpPr>
        <p:spPr>
          <a:xfrm>
            <a:off x="8541100" y="18790"/>
            <a:ext cx="379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</a:rPr>
              <a:t>: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2EB666C-A839-4F88-8FC9-B99A61A549B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5595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BD1A-D585-4D53-B5DF-99614B5D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7E70-E059-47D2-A248-8EAF6316D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700791"/>
            <a:ext cx="5181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A way to show a complex data in a form that is graphical &amp; easy to understand.</a:t>
            </a:r>
          </a:p>
          <a:p>
            <a:endParaRPr lang="en-US" i="1" dirty="0">
              <a:solidFill>
                <a:srgbClr val="0062FF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0C5D-D5E2-4B31-BBFD-4CC86873C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184" y="2419895"/>
            <a:ext cx="5354269" cy="4128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IBM Plex Sans" panose="020B0503050203000203" pitchFamily="34" charset="0"/>
                <a:cs typeface="IBM Plex Arabic" panose="020B0503050203000203" pitchFamily="34" charset="-78"/>
              </a:rPr>
              <a:t>Why Data Visualization?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Explore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Communicate with others, showing them meaningful results of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IBM Plex Sans" panose="020B0503050203000203" pitchFamily="34" charset="0"/>
                <a:cs typeface="IBM Plex Arabic" panose="020B0503050203000203" pitchFamily="34" charset="-78"/>
              </a:rPr>
              <a:t>Share unbiased representation of data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5C61BA-DBE4-4F41-8376-BAF87298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985" y="2026354"/>
            <a:ext cx="5400697" cy="380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5F8D19-CA3C-4889-B6B3-848B6323E64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3B743FC-2A31-40BE-8E40-646A42728CD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2655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ypes of charts for data visualization">
            <a:extLst>
              <a:ext uri="{FF2B5EF4-FFF2-40B4-BE49-F238E27FC236}">
                <a16:creationId xmlns:a16="http://schemas.microsoft.com/office/drawing/2014/main" id="{C680406F-D6C9-4CAF-88A3-D30EED090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 bwMode="auto">
          <a:xfrm>
            <a:off x="1263450" y="42324"/>
            <a:ext cx="9665100" cy="67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9A61A8-1511-44E4-983D-46EF0D717F47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7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ypes of charts for data visualization">
            <a:extLst>
              <a:ext uri="{FF2B5EF4-FFF2-40B4-BE49-F238E27FC236}">
                <a16:creationId xmlns:a16="http://schemas.microsoft.com/office/drawing/2014/main" id="{00762F37-1F83-4B15-86F9-ADB01F1C9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r="158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A763E0-E2CF-4384-870C-5E566C40F56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17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7F2-C99F-4B88-B146-F1156C3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552E-9F4B-415F-8096-322525A8B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" y="1704543"/>
            <a:ext cx="733425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You can often use a bar graph and column chart in the same way, though column charts limit your label and comparison space. It’s best to stick with a bar graph if you’re:</a:t>
            </a:r>
          </a:p>
          <a:p>
            <a:r>
              <a:rPr lang="en-US" dirty="0">
                <a:latin typeface="IBM Plex Sans" panose="020B0503050203000203" pitchFamily="34" charset="0"/>
              </a:rPr>
              <a:t>Working with lengthier labels</a:t>
            </a:r>
          </a:p>
          <a:p>
            <a:r>
              <a:rPr lang="en-US" dirty="0">
                <a:latin typeface="IBM Plex Sans" panose="020B0503050203000203" pitchFamily="34" charset="0"/>
              </a:rPr>
              <a:t>Displaying negative numbers</a:t>
            </a:r>
          </a:p>
          <a:p>
            <a:r>
              <a:rPr lang="en-US" dirty="0">
                <a:latin typeface="IBM Plex Sans" panose="020B0503050203000203" pitchFamily="34" charset="0"/>
              </a:rPr>
              <a:t>Comparing 10 or more items</a:t>
            </a:r>
          </a:p>
          <a:p>
            <a:r>
              <a:rPr lang="en-US" dirty="0">
                <a:latin typeface="IBM Plex Sans" panose="020B0503050203000203" pitchFamily="34" charset="0"/>
              </a:rPr>
              <a:t>Y-axis: data labels, X-axis: measurements. </a:t>
            </a:r>
          </a:p>
          <a:p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7170" name="Picture 2" descr="bar charts as data visualization tools">
            <a:extLst>
              <a:ext uri="{FF2B5EF4-FFF2-40B4-BE49-F238E27FC236}">
                <a16:creationId xmlns:a16="http://schemas.microsoft.com/office/drawing/2014/main" id="{C608421B-9116-4D3B-A85F-7910E4AB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20" y="1427018"/>
            <a:ext cx="4582680" cy="45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06F93-9ED3-439A-BA3D-072C5667E2B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7B7C006-E01F-4153-A0C7-B6A9594F9C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288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DF0C-6F4C-459B-9DC6-5A7D08D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80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Line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F4948-F20D-40DA-9D81-8094036B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480"/>
            <a:ext cx="675409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Reveal trends, progress, or changes that occur over time. When your data set is continuous.</a:t>
            </a:r>
          </a:p>
          <a:p>
            <a:r>
              <a:rPr lang="en-US" dirty="0">
                <a:latin typeface="IBM Plex Sans" panose="020B0503050203000203" pitchFamily="34" charset="0"/>
              </a:rPr>
              <a:t>X-axis: data labels, Y-axis: measurements</a:t>
            </a:r>
          </a:p>
          <a:p>
            <a:r>
              <a:rPr lang="en-US" dirty="0">
                <a:latin typeface="IBM Plex Sans" panose="020B0503050203000203" pitchFamily="34" charset="0"/>
              </a:rPr>
              <a:t>Make sure to use solid lines and avoid plotting more than four lines, as anything above this can be distracting. </a:t>
            </a:r>
          </a:p>
        </p:txBody>
      </p:sp>
      <p:pic>
        <p:nvPicPr>
          <p:cNvPr id="6146" name="Picture 2" descr="line graphs as data visualization tools">
            <a:extLst>
              <a:ext uri="{FF2B5EF4-FFF2-40B4-BE49-F238E27FC236}">
                <a16:creationId xmlns:a16="http://schemas.microsoft.com/office/drawing/2014/main" id="{24069C59-3F37-4C2D-94FF-1B4CA71E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18" y="1452995"/>
            <a:ext cx="3952009" cy="39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69607-9B8E-40D1-948B-9EC382BD3B9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E7EDF47-FC06-474B-92B2-831BB407C5E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7604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1218-2157-47E8-B12C-888FDEEC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BDE77-990C-4515-9D5C-2F216ABB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50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Represents different variables plotted along two axes. Note that both the X-axis and the Y-axis are value axes as a scatter plot does not use a category axis.</a:t>
            </a:r>
          </a:p>
          <a:p>
            <a:r>
              <a:rPr lang="en-US" dirty="0">
                <a:latin typeface="IBM Plex Sans" panose="020B0503050203000203" pitchFamily="34" charset="0"/>
              </a:rPr>
              <a:t>Analyzing multiple data points and you’re looking for any similarities within the data set.</a:t>
            </a:r>
          </a:p>
          <a:p>
            <a:r>
              <a:rPr lang="en-US" dirty="0">
                <a:latin typeface="IBM Plex Sans" panose="020B0503050203000203" pitchFamily="34" charset="0"/>
              </a:rPr>
              <a:t>notice any outliers and gain a clearer understanding of your overall data distribution.</a:t>
            </a:r>
          </a:p>
        </p:txBody>
      </p:sp>
      <p:pic>
        <p:nvPicPr>
          <p:cNvPr id="5122" name="Picture 2" descr="scatter plot example for data visualization">
            <a:extLst>
              <a:ext uri="{FF2B5EF4-FFF2-40B4-BE49-F238E27FC236}">
                <a16:creationId xmlns:a16="http://schemas.microsoft.com/office/drawing/2014/main" id="{5B1D316F-7A2A-4AE2-9C67-F3C5CFBA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09" y="1825625"/>
            <a:ext cx="3706091" cy="37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9CA33-C687-4D63-B43C-9ECAB10397D8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533CD41-A820-49A3-8806-CB0A1848FD1B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518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51" y="2320198"/>
            <a:ext cx="5929099" cy="19431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>
                <a:latin typeface="IBM Plex Sans" panose="020B0503050203000203" pitchFamily="34" charset="0"/>
              </a:rPr>
              <a:t>IBM Cloud Pak For Data as a service</a:t>
            </a:r>
          </a:p>
        </p:txBody>
      </p:sp>
      <p:pic>
        <p:nvPicPr>
          <p:cNvPr id="1026" name="Picture 2" descr="Watson Studio - IBM Cloud">
            <a:extLst>
              <a:ext uri="{FF2B5EF4-FFF2-40B4-BE49-F238E27FC236}">
                <a16:creationId xmlns:a16="http://schemas.microsoft.com/office/drawing/2014/main" id="{B25367D9-9E62-4F71-9197-F391A60CF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96431"/>
            <a:ext cx="2422887" cy="23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3F807-86DD-48D3-BE61-FD58ABB71A9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69E484E-89C1-4098-BB0A-71C59D4EBBD4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600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CB41-CD33-41FC-96B5-AFDF0089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65" y="1028608"/>
            <a:ext cx="7505700" cy="14551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1500" b="1" dirty="0">
                <a:latin typeface="IBM Plex Sans" panose="020B0503050203000203" pitchFamily="34" charset="0"/>
              </a:rPr>
              <a:t>Hands-On</a:t>
            </a:r>
          </a:p>
        </p:txBody>
      </p:sp>
      <p:pic>
        <p:nvPicPr>
          <p:cNvPr id="7" name="Picture 2" descr="IBM logo | Logok">
            <a:extLst>
              <a:ext uri="{FF2B5EF4-FFF2-40B4-BE49-F238E27FC236}">
                <a16:creationId xmlns:a16="http://schemas.microsoft.com/office/drawing/2014/main" id="{ADB6F54B-A29B-4372-87A3-BC2812D4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58670A5-8DEF-47B9-9BEA-6385A2EC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616" y="2632887"/>
            <a:ext cx="4073169" cy="296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207FD-FB21-420A-ABE5-7059FA75577B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28BAB7B-DE6E-4BF0-8720-CE02762E377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A5E2-B120-4242-AFEA-61FF05525B0A}"/>
              </a:ext>
            </a:extLst>
          </p:cNvPr>
          <p:cNvSpPr txBox="1">
            <a:spLocks/>
          </p:cNvSpPr>
          <p:nvPr/>
        </p:nvSpPr>
        <p:spPr>
          <a:xfrm>
            <a:off x="895165" y="2632887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Scientist Clipart">
            <a:extLst>
              <a:ext uri="{FF2B5EF4-FFF2-40B4-BE49-F238E27FC236}">
                <a16:creationId xmlns:a16="http://schemas.microsoft.com/office/drawing/2014/main" id="{6AF38A25-C17A-4145-8B94-9A2BCC06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13" y="2194916"/>
            <a:ext cx="1707070" cy="184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R">
            <a:extLst>
              <a:ext uri="{FF2B5EF4-FFF2-40B4-BE49-F238E27FC236}">
                <a16:creationId xmlns:a16="http://schemas.microsoft.com/office/drawing/2014/main" id="{93A6D6D0-C10A-4805-8EA2-386AC7C6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22" y="1303942"/>
            <a:ext cx="792329" cy="6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eng.trueaccord.com/wp-content/uploads/2014/10/scala-logo.png">
            <a:extLst>
              <a:ext uri="{FF2B5EF4-FFF2-40B4-BE49-F238E27FC236}">
                <a16:creationId xmlns:a16="http://schemas.microsoft.com/office/drawing/2014/main" id="{9DAB44D9-1B77-4111-B31D-A8E9D258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05" y="1195133"/>
            <a:ext cx="1387669" cy="6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CAEBA-F85B-4606-8DFB-24EE0109E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39" y="494353"/>
            <a:ext cx="1824485" cy="69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9C8E85-D01D-401E-98C5-08BABC146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684" y="362859"/>
            <a:ext cx="848811" cy="956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0F289-B3EC-4ED8-B10C-88FADC900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7187" y="988144"/>
            <a:ext cx="1219511" cy="675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9F308-55DF-4D34-B1EA-2137E3308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8041" y="252737"/>
            <a:ext cx="2236908" cy="831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8A781-429C-40B7-A53F-D6DF58CD2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605" y="374860"/>
            <a:ext cx="1173821" cy="64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F9CBA-183B-4BBE-B8C2-A0C216F2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3750" y="1060676"/>
            <a:ext cx="2131465" cy="602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D2D057-AE61-4065-884D-7300C4E7E14B}"/>
              </a:ext>
            </a:extLst>
          </p:cNvPr>
          <p:cNvSpPr/>
          <p:nvPr/>
        </p:nvSpPr>
        <p:spPr>
          <a:xfrm>
            <a:off x="6914261" y="1770359"/>
            <a:ext cx="997007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</a:t>
            </a:r>
          </a:p>
        </p:txBody>
      </p:sp>
      <p:pic>
        <p:nvPicPr>
          <p:cNvPr id="14" name="Content Placeholder 31">
            <a:extLst>
              <a:ext uri="{FF2B5EF4-FFF2-40B4-BE49-F238E27FC236}">
                <a16:creationId xmlns:a16="http://schemas.microsoft.com/office/drawing/2014/main" id="{55FF845F-ADF4-4F6F-BB6B-ED9CDDF67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63" y="3812838"/>
            <a:ext cx="1099277" cy="1032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145AA-EE11-476B-B844-DEDBA64BE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5031" y="5485912"/>
            <a:ext cx="1038293" cy="10807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878A3B-4E37-486C-A860-5A1CECE49F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236" y="4369360"/>
            <a:ext cx="829581" cy="421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C41D51-3DC1-482D-A5D8-715CD887FE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9104" y="5340267"/>
            <a:ext cx="1038293" cy="567376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7BB59A68-ECB0-452D-8640-520E3DC69F11}"/>
              </a:ext>
            </a:extLst>
          </p:cNvPr>
          <p:cNvSpPr/>
          <p:nvPr/>
        </p:nvSpPr>
        <p:spPr>
          <a:xfrm>
            <a:off x="2692722" y="4214134"/>
            <a:ext cx="529877" cy="594856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81279" rIns="81279"/>
          <a:lstStyle/>
          <a:p>
            <a:endParaRPr sz="1400" dirty="0">
              <a:latin typeface="IBM Plex Sans" panose="020B050305020300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9AF004-0738-48F0-A11C-EC70A8CFF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4707" y="5060173"/>
            <a:ext cx="840372" cy="679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E1151-9AE3-44FF-9D60-774C2BFE94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1585" y="5023295"/>
            <a:ext cx="1038293" cy="3863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58AD8-F15D-4A21-B070-8E0E92105D38}"/>
              </a:ext>
            </a:extLst>
          </p:cNvPr>
          <p:cNvSpPr/>
          <p:nvPr/>
        </p:nvSpPr>
        <p:spPr>
          <a:xfrm>
            <a:off x="864546" y="3320268"/>
            <a:ext cx="2728988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Machine Learning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C1E09B-4547-473B-8D24-5E664230E3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7534" y="5840605"/>
            <a:ext cx="2230250" cy="4812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A9ADAA-D05C-40EA-B2BB-C95C45282B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65565" y="5440505"/>
            <a:ext cx="795242" cy="8277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3180B8-E4FE-4186-9E87-EAAB15215C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7764" y="4934114"/>
            <a:ext cx="2131466" cy="5321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B6933ED-D2E0-465A-B2AA-BDE3ADB6BC29}"/>
              </a:ext>
            </a:extLst>
          </p:cNvPr>
          <p:cNvSpPr/>
          <p:nvPr/>
        </p:nvSpPr>
        <p:spPr>
          <a:xfrm>
            <a:off x="6914261" y="4361852"/>
            <a:ext cx="223025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Visualization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238184-39C2-4055-93FC-A0E3EB3A63C2}"/>
              </a:ext>
            </a:extLst>
          </p:cNvPr>
          <p:cNvSpPr txBox="1"/>
          <p:nvPr/>
        </p:nvSpPr>
        <p:spPr>
          <a:xfrm>
            <a:off x="9855270" y="2676091"/>
            <a:ext cx="172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aiFairness360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20703-04FF-421A-86B3-431AF8D7E6F2}"/>
              </a:ext>
            </a:extLst>
          </p:cNvPr>
          <p:cNvSpPr txBox="1"/>
          <p:nvPr/>
        </p:nvSpPr>
        <p:spPr>
          <a:xfrm>
            <a:off x="9876452" y="3549029"/>
            <a:ext cx="185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IBM </a:t>
            </a:r>
            <a:r>
              <a:rPr lang="en-GB" sz="1600" b="1" dirty="0" err="1">
                <a:latin typeface="IBM Plex Sans" panose="020B0503050203000203" pitchFamily="34" charset="0"/>
              </a:rPr>
              <a:t>OpenScale</a:t>
            </a:r>
            <a:endParaRPr lang="en-GB" sz="1600" b="1" dirty="0">
              <a:latin typeface="IBM Plex Sans" panose="020B050305020300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D6F067-0A5B-4827-A6E9-535A1895CF28}"/>
              </a:ext>
            </a:extLst>
          </p:cNvPr>
          <p:cNvSpPr txBox="1"/>
          <p:nvPr/>
        </p:nvSpPr>
        <p:spPr>
          <a:xfrm>
            <a:off x="10269214" y="3070682"/>
            <a:ext cx="11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IBM Plex Sans" panose="020B0503050203000203" pitchFamily="34" charset="0"/>
              </a:rPr>
              <a:t>LIME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15637-142F-4B66-99B4-955E98A1D347}"/>
              </a:ext>
            </a:extLst>
          </p:cNvPr>
          <p:cNvSpPr txBox="1"/>
          <p:nvPr/>
        </p:nvSpPr>
        <p:spPr>
          <a:xfrm>
            <a:off x="10313464" y="4017749"/>
            <a:ext cx="111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panose="020B0503050203000203" pitchFamily="34" charset="0"/>
              </a:rPr>
              <a:t>SHAP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69CFD2-9281-4660-877E-D925491A11D9}"/>
              </a:ext>
            </a:extLst>
          </p:cNvPr>
          <p:cNvSpPr/>
          <p:nvPr/>
        </p:nvSpPr>
        <p:spPr>
          <a:xfrm>
            <a:off x="3005368" y="2077083"/>
            <a:ext cx="780021" cy="40011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Code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C4D72F-E159-46F6-A707-3702CC30445C}"/>
              </a:ext>
            </a:extLst>
          </p:cNvPr>
          <p:cNvSpPr/>
          <p:nvPr/>
        </p:nvSpPr>
        <p:spPr>
          <a:xfrm>
            <a:off x="8680425" y="3070682"/>
            <a:ext cx="1058110" cy="4001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Ethics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63E613-352A-425A-A677-831DF985300D}"/>
              </a:ext>
            </a:extLst>
          </p:cNvPr>
          <p:cNvSpPr/>
          <p:nvPr/>
        </p:nvSpPr>
        <p:spPr>
          <a:xfrm>
            <a:off x="697053" y="45611"/>
            <a:ext cx="3469834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59A4B5-DAF5-4000-9D60-E4B9DB075D62}"/>
              </a:ext>
            </a:extLst>
          </p:cNvPr>
          <p:cNvSpPr/>
          <p:nvPr/>
        </p:nvSpPr>
        <p:spPr>
          <a:xfrm>
            <a:off x="163148" y="3742131"/>
            <a:ext cx="3674715" cy="2753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C44AFB-CD44-4479-AF77-6A6613B72707}"/>
              </a:ext>
            </a:extLst>
          </p:cNvPr>
          <p:cNvSpPr/>
          <p:nvPr/>
        </p:nvSpPr>
        <p:spPr>
          <a:xfrm>
            <a:off x="7179028" y="64147"/>
            <a:ext cx="4262595" cy="21191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61CD7D-4A52-4966-A096-A536C3E4A8CD}"/>
              </a:ext>
            </a:extLst>
          </p:cNvPr>
          <p:cNvSpPr/>
          <p:nvPr/>
        </p:nvSpPr>
        <p:spPr>
          <a:xfrm>
            <a:off x="6972054" y="4769633"/>
            <a:ext cx="3192980" cy="1886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C7532BB-3814-4086-B30A-B8DE68CD5729}"/>
              </a:ext>
            </a:extLst>
          </p:cNvPr>
          <p:cNvSpPr/>
          <p:nvPr/>
        </p:nvSpPr>
        <p:spPr>
          <a:xfrm>
            <a:off x="9548178" y="2385642"/>
            <a:ext cx="2230250" cy="21493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BM Plex Sans" panose="020B050305020300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B42DD5-3869-4143-A63B-D42198A7241D}"/>
              </a:ext>
            </a:extLst>
          </p:cNvPr>
          <p:cNvCxnSpPr>
            <a:stCxn id="3" idx="1"/>
            <a:endCxn id="32" idx="2"/>
          </p:cNvCxnSpPr>
          <p:nvPr/>
        </p:nvCxnSpPr>
        <p:spPr>
          <a:xfrm flipH="1" flipV="1">
            <a:off x="3395379" y="2477193"/>
            <a:ext cx="1329734" cy="6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F3AE99-745C-4C89-AA76-3C504D56FD60}"/>
              </a:ext>
            </a:extLst>
          </p:cNvPr>
          <p:cNvCxnSpPr>
            <a:stCxn id="3" idx="1"/>
            <a:endCxn id="21" idx="3"/>
          </p:cNvCxnSpPr>
          <p:nvPr/>
        </p:nvCxnSpPr>
        <p:spPr>
          <a:xfrm flipH="1">
            <a:off x="3593534" y="3117250"/>
            <a:ext cx="1131579" cy="40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13A0D-AEDA-4D4F-877E-4FD99E08C31B}"/>
              </a:ext>
            </a:extLst>
          </p:cNvPr>
          <p:cNvCxnSpPr>
            <a:cxnSpLocks/>
            <a:stCxn id="3" idx="3"/>
            <a:endCxn id="26" idx="0"/>
          </p:cNvCxnSpPr>
          <p:nvPr/>
        </p:nvCxnSpPr>
        <p:spPr>
          <a:xfrm>
            <a:off x="6432183" y="3117250"/>
            <a:ext cx="1597203" cy="124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C72E2C4-54D1-4A0A-A6CA-96B5815318F4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>
            <a:off x="6432183" y="3117250"/>
            <a:ext cx="2248242" cy="15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22BC8A-4FB1-471A-9541-0315298EE105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 flipV="1">
            <a:off x="6432183" y="2170469"/>
            <a:ext cx="980582" cy="94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F803A6-46C7-4ACB-80EC-7B6E3C2AC9CA}"/>
              </a:ext>
            </a:extLst>
          </p:cNvPr>
          <p:cNvSpPr txBox="1"/>
          <p:nvPr/>
        </p:nvSpPr>
        <p:spPr>
          <a:xfrm>
            <a:off x="4548839" y="4066759"/>
            <a:ext cx="247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BM Plex Sans" panose="020B0503050203000203" pitchFamily="34" charset="0"/>
              </a:rPr>
              <a:t>Data Science Tools</a:t>
            </a:r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F2BADE22-B5C0-451D-AFA1-E40FD71F692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517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EAB5F-9D36-6C47-B9B4-6CA498B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IBM Plex Sans" panose="020B0503050203000203" pitchFamily="34" charset="0"/>
              </a:rPr>
              <a:t>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19406E-E5D0-4426-9DAB-A16C0455E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2" y="1208314"/>
            <a:ext cx="6945086" cy="49666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/>
              <a:t>https://www.surveymonkey.com/r/H7DGJ97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58CCD9C3-04B9-457F-8E73-78238713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5" y="1704976"/>
            <a:ext cx="2857500" cy="4105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4F49C-1C5B-4BF3-8278-B3CBC092A115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451ED1F-DFE0-40BF-B74E-61EA59557A5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683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49" y="901628"/>
            <a:ext cx="10515600" cy="42531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IBM Plex Sans" panose="020B0503050203000203" pitchFamily="34" charset="0"/>
                <a:cs typeface="IBM Plex Arabic" panose="020B0503050203000203" pitchFamily="34" charset="-78"/>
              </a:rPr>
              <a:t>Effortlessly explore and analyze your data using IBM Cloud Pak for Data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3600" dirty="0">
                <a:latin typeface="IBM Plex Sans"/>
              </a:rPr>
              <a:t>—</a:t>
            </a:r>
            <a:br>
              <a:rPr lang="en-US" sz="3600" dirty="0">
                <a:latin typeface="IBM Plex Sans" panose="020B0503050203000203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Sidra Ahmed</a:t>
            </a:r>
            <a:br>
              <a:rPr lang="en-US" sz="2400" b="1" dirty="0">
                <a:latin typeface="IBM Plex Sans" panose="020B0503050203000203" pitchFamily="34" charset="0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Developer Advocate, UAE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</a:rPr>
              <a:t>Hania Ibrahim</a:t>
            </a:r>
            <a:br>
              <a:rPr lang="en-US" sz="2400" dirty="0">
                <a:solidFill>
                  <a:srgbClr val="FFFFFF"/>
                </a:solidFill>
                <a:latin typeface="IBM Plex Sans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Client Developer Advocate, Egypt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457C-E933-4F86-9EC0-25DFA7D7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5996940"/>
            <a:ext cx="308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F4DED-31C9-4C7E-86AC-719184ED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Useful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FFA7D-321F-4EC2-A8E3-CBBB3872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59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IBM Developer: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http://developer.ibm.com/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Clean, Cleanse and enhance your data: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https://developer.ibm.com/technologies/analytics/tutorials/collect-cleanse-and-enhance-your-data/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1"/>
                </a:solidFill>
              </a:rPr>
              <a:t>Learning:</a:t>
            </a:r>
            <a:endParaRPr lang="en-US" b="1" i="1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https://cognitiveclass.ai/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101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Tools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Methodology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FFFFFF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for Data Science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Analysis with Python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https://learn.ibm.com/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8" descr="How IBM Built Their Own Startup Culture | Uncubed">
            <a:extLst>
              <a:ext uri="{FF2B5EF4-FFF2-40B4-BE49-F238E27FC236}">
                <a16:creationId xmlns:a16="http://schemas.microsoft.com/office/drawing/2014/main" id="{2E13BD29-BC3E-44F6-B90A-D2DFCF0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8BFDA-1E3D-458E-BE2E-6BA5EBD86D0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D5432B-9595-45C6-AB16-F7F45AC5478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119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56322"/>
            <a:ext cx="5522976" cy="1072896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D2955-2274-4BF3-A1DA-635D44360F1E}"/>
              </a:ext>
            </a:extLst>
          </p:cNvPr>
          <p:cNvSpPr/>
          <p:nvPr/>
        </p:nvSpPr>
        <p:spPr>
          <a:xfrm>
            <a:off x="5803392" y="-12700"/>
            <a:ext cx="6388608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1032" name="Picture 8" descr="How IBM Built Their Own Startup Culture | Uncubed">
            <a:extLst>
              <a:ext uri="{FF2B5EF4-FFF2-40B4-BE49-F238E27FC236}">
                <a16:creationId xmlns:a16="http://schemas.microsoft.com/office/drawing/2014/main" id="{40AD339D-4325-4659-B6B8-A63EC83C9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495" y="6165629"/>
            <a:ext cx="1004964" cy="5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E3DF068-8972-DE45-BC5F-E1F384223E25}"/>
              </a:ext>
            </a:extLst>
          </p:cNvPr>
          <p:cNvSpPr txBox="1">
            <a:spLocks/>
          </p:cNvSpPr>
          <p:nvPr/>
        </p:nvSpPr>
        <p:spPr>
          <a:xfrm>
            <a:off x="280417" y="1981200"/>
            <a:ext cx="4548758" cy="2828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IBM Plex Sans"/>
              </a:rPr>
              <a:t>Sidra Ahmed</a:t>
            </a:r>
            <a:br>
              <a:rPr lang="en-US" sz="2000" dirty="0">
                <a:latin typeface="IBM Plex Sans" panose="020B0503050203000203" pitchFamily="34" charset="0"/>
              </a:rPr>
            </a:br>
            <a:r>
              <a:rPr lang="en-US" sz="2000" dirty="0">
                <a:latin typeface="IBM Plex Sans"/>
              </a:rPr>
              <a:t>Developer Advocate, UAE</a:t>
            </a:r>
          </a:p>
          <a:p>
            <a:r>
              <a:rPr lang="en-US" sz="2000" dirty="0">
                <a:latin typeface="IBM Plex Sans"/>
              </a:rPr>
              <a:t>Sidra.Ahmed@ibm.com</a:t>
            </a:r>
          </a:p>
          <a:p>
            <a:r>
              <a:rPr lang="en-US" sz="2000" dirty="0">
                <a:latin typeface="IBM Plex Sans"/>
              </a:rPr>
              <a:t>@acciogibberish</a:t>
            </a:r>
          </a:p>
          <a:p>
            <a:endParaRPr lang="en-US" sz="2000" b="1" dirty="0">
              <a:latin typeface="IBM Plex Sans"/>
            </a:endParaRPr>
          </a:p>
          <a:p>
            <a:r>
              <a:rPr lang="en-US" sz="2000" b="1" dirty="0">
                <a:latin typeface="IBM Plex Sans"/>
              </a:rPr>
              <a:t>Hania Ibrahim</a:t>
            </a:r>
          </a:p>
          <a:p>
            <a:r>
              <a:rPr lang="en-US" sz="2000" dirty="0">
                <a:latin typeface="IBM Plex Sans"/>
              </a:rPr>
              <a:t>Client Developer Advocate</a:t>
            </a:r>
            <a:r>
              <a:rPr lang="en-US" sz="2000">
                <a:latin typeface="IBM Plex Sans"/>
              </a:rPr>
              <a:t>, Egypt</a:t>
            </a:r>
            <a:br>
              <a:rPr lang="en-US" sz="2000" dirty="0">
                <a:latin typeface="IBM Plex Sans"/>
              </a:rPr>
            </a:br>
            <a:r>
              <a:rPr lang="en-US" sz="2000" dirty="0">
                <a:latin typeface="IBM Plex Sans"/>
              </a:rPr>
              <a:t>Hania.Ibrahim@ibm.com</a:t>
            </a:r>
          </a:p>
          <a:p>
            <a:endParaRPr lang="en-US" sz="2000" dirty="0"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1DDF4-5583-4A20-897A-7C31E335E9E6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FAD02F-949D-43D2-8CBC-37DEA257DEC5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254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E4F6-1166-4FC4-A208-8B645C0F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2" y="314103"/>
            <a:ext cx="4867275" cy="1229869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Let’s get started</a:t>
            </a:r>
          </a:p>
        </p:txBody>
      </p:sp>
      <p:pic>
        <p:nvPicPr>
          <p:cNvPr id="3074" name="Picture 2" descr="Videography Services in Singapore | Onedash22">
            <a:extLst>
              <a:ext uri="{FF2B5EF4-FFF2-40B4-BE49-F238E27FC236}">
                <a16:creationId xmlns:a16="http://schemas.microsoft.com/office/drawing/2014/main" id="{6BEF11D1-B013-4F41-BDDF-AAB917DF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120" y="6230217"/>
            <a:ext cx="769288" cy="4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2F85EC-7E0E-4F6D-AB6B-A640DD162CBF}"/>
              </a:ext>
            </a:extLst>
          </p:cNvPr>
          <p:cNvSpPr txBox="1">
            <a:spLocks/>
          </p:cNvSpPr>
          <p:nvPr/>
        </p:nvSpPr>
        <p:spPr>
          <a:xfrm>
            <a:off x="190592" y="1999622"/>
            <a:ext cx="5325953" cy="2864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Sign up/Log in to your IBM Cloud Account: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https://ibm.biz/DataAnalysis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Follow along for the hands-on: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https://developer.ibm.com/tutorials/watson-studio-data-visualization-preparation-transformation/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8E5E8-F7C0-4157-8C66-474E305D231E}"/>
              </a:ext>
            </a:extLst>
          </p:cNvPr>
          <p:cNvSpPr txBox="1"/>
          <p:nvPr/>
        </p:nvSpPr>
        <p:spPr>
          <a:xfrm>
            <a:off x="8963326" y="0"/>
            <a:ext cx="351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https://ibm.biz/BdqLYD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0D929AE-3286-412E-B457-514EC11A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39" y="1786363"/>
            <a:ext cx="4073169" cy="2965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DDF63-D409-4AA6-9A54-712B201D1CF1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D3996D5-E5BD-4E1B-9377-C661194A8688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427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153888"/>
            <a:ext cx="5522976" cy="971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2815-D993-3F48-B96F-B9A75B4FAF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1468478"/>
            <a:ext cx="5498592" cy="1880373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Hands On</a:t>
            </a: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12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b="1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Tools and Frameworks 	13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Helpful Resources	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14</a:t>
            </a: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608" y="1462901"/>
            <a:ext cx="5498592" cy="3642085"/>
          </a:xfrm>
        </p:spPr>
        <p:txBody>
          <a:bodyPr>
            <a:normAutofit/>
          </a:bodyPr>
          <a:lstStyle/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What is Machine Learning?	05</a:t>
            </a: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br>
              <a:rPr lang="en-US" sz="2400" b="1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b="1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Science Pipeline</a:t>
            </a: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Preprocessing </a:t>
            </a:r>
            <a: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07</a:t>
            </a:r>
            <a:br>
              <a:rPr lang="en-US" sz="2400" b="1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Data Visualization	08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Best Practices	09</a:t>
            </a: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Charts	10</a:t>
            </a:r>
            <a:br>
              <a:rPr lang="en-US" sz="24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</a:br>
            <a:endParaRPr lang="en-US" sz="2400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0" indent="0" defTabSz="609585">
              <a:spcAft>
                <a:spcPts val="0"/>
              </a:spcAft>
              <a:buNone/>
              <a:tabLst>
                <a:tab pos="5253435" algn="dec"/>
              </a:tabLst>
            </a:pPr>
            <a:r>
              <a:rPr lang="en-US" sz="2400" b="1" kern="1200" dirty="0">
                <a:latin typeface="IBM Plex Sans"/>
                <a:ea typeface="Arial" charset="0"/>
                <a:cs typeface="Arial" charset="0"/>
              </a:rPr>
              <a:t>IBM Cloud Pak for Data As a Service</a:t>
            </a:r>
          </a:p>
        </p:txBody>
      </p:sp>
      <p:pic>
        <p:nvPicPr>
          <p:cNvPr id="10" name="Picture 2" descr="IBM logo | Logok">
            <a:extLst>
              <a:ext uri="{FF2B5EF4-FFF2-40B4-BE49-F238E27FC236}">
                <a16:creationId xmlns:a16="http://schemas.microsoft.com/office/drawing/2014/main" id="{F9B13956-33AE-431E-8C57-C77E2E15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53A11-B593-41A7-B0EB-9AFD3780FB4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BBEAC61-F174-43C2-B0EC-0CE2D6780C29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459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F767CB-3CC5-C944-9319-1ED0237B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255376"/>
            <a:ext cx="11606693" cy="5967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The subsets of AI</a:t>
            </a:r>
          </a:p>
        </p:txBody>
      </p:sp>
      <p:pic>
        <p:nvPicPr>
          <p:cNvPr id="9" name="Picture 2" descr="IBM logo | Logok">
            <a:extLst>
              <a:ext uri="{FF2B5EF4-FFF2-40B4-BE49-F238E27FC236}">
                <a16:creationId xmlns:a16="http://schemas.microsoft.com/office/drawing/2014/main" id="{23B08F80-1B95-4D3C-99DC-4C1CF3C8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236" y="5981121"/>
            <a:ext cx="1489364" cy="11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 and ML">
            <a:extLst>
              <a:ext uri="{FF2B5EF4-FFF2-40B4-BE49-F238E27FC236}">
                <a16:creationId xmlns:a16="http://schemas.microsoft.com/office/drawing/2014/main" id="{E4966E00-2EDC-4C8C-82F7-61BAB482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2" y="1106129"/>
            <a:ext cx="8531236" cy="48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F7882-BC09-44E2-8F05-4D65F993CB58}"/>
              </a:ext>
            </a:extLst>
          </p:cNvPr>
          <p:cNvSpPr txBox="1"/>
          <p:nvPr/>
        </p:nvSpPr>
        <p:spPr>
          <a:xfrm>
            <a:off x="2639216" y="5999336"/>
            <a:ext cx="6913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Retrieved from https://towardsdatascience.com/artificial-intelligence-vs-machine-learning-vs-deep-learning-2210ba8cc4ac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86E28-B868-423A-A209-4889573A613E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E6DC1ED-D0FD-4F42-B426-260E1AE9D3D6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53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D9B0-0AC1-41D5-A465-60D4E71BD44E}"/>
              </a:ext>
            </a:extLst>
          </p:cNvPr>
          <p:cNvSpPr txBox="1">
            <a:spLocks/>
          </p:cNvSpPr>
          <p:nvPr/>
        </p:nvSpPr>
        <p:spPr>
          <a:xfrm>
            <a:off x="609189" y="1633313"/>
            <a:ext cx="4923334" cy="3591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i="1" dirty="0">
                <a:latin typeface="IBM Plex Sans" panose="020B0503050203000203" pitchFamily="34" charset="0"/>
              </a:rPr>
              <a:t>"Data is the new oil. It’s valuable, but if unrefined it cannot really be used."</a:t>
            </a:r>
            <a:r>
              <a:rPr lang="en-US" sz="3800" dirty="0">
                <a:latin typeface="IBM Plex Sans" panose="020B0503050203000203" pitchFamily="34" charset="0"/>
              </a:rPr>
              <a:t> </a:t>
            </a:r>
          </a:p>
          <a:p>
            <a:endParaRPr lang="en-US" sz="3800" dirty="0">
              <a:latin typeface="IBM Plex Sans" panose="020B0503050203000203" pitchFamily="34" charset="0"/>
            </a:endParaRPr>
          </a:p>
          <a:p>
            <a:r>
              <a:rPr lang="en-US" sz="3800" i="1" dirty="0">
                <a:latin typeface="IBM Plex Sans" panose="020B0503050203000203" pitchFamily="34" charset="0"/>
              </a:rPr>
              <a:t>-Clive Humby</a:t>
            </a:r>
            <a:endParaRPr lang="en-US" sz="3800" dirty="0">
              <a:latin typeface="IBM Plex Sans" panose="020B050305020300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AEBAA-B7B0-4E19-AF7E-3BBD17081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7653" y="1385454"/>
            <a:ext cx="5825158" cy="408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B13AC-E205-4B9D-94CD-DA69A3D4296C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190DB74-582D-4DBA-AE24-3ADAA1FFC0D2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90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6893B8F-36B4-F242-B004-7935B7F4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554245"/>
            <a:ext cx="5796143" cy="862149"/>
          </a:xfrm>
        </p:spPr>
        <p:txBody>
          <a:bodyPr>
            <a:noAutofit/>
          </a:bodyPr>
          <a:lstStyle/>
          <a:p>
            <a:r>
              <a:rPr lang="en-AE" sz="3600" b="1" dirty="0">
                <a:latin typeface="IBM Plex Sans" panose="020B0503050203000203" pitchFamily="34" charset="0"/>
              </a:rPr>
              <a:t>What is Data Science?</a:t>
            </a:r>
          </a:p>
        </p:txBody>
      </p:sp>
      <p:pic>
        <p:nvPicPr>
          <p:cNvPr id="12" name="Content Placeholder 11" descr="Diagram, venn diagram&#10;&#10;Description automatically generated">
            <a:extLst>
              <a:ext uri="{FF2B5EF4-FFF2-40B4-BE49-F238E27FC236}">
                <a16:creationId xmlns:a16="http://schemas.microsoft.com/office/drawing/2014/main" id="{238E6481-09D4-C847-8AE2-EA7ADB9BD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1688306"/>
            <a:ext cx="6974853" cy="392335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8E510B-6E93-2247-BD4A-A1F7221B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r>
              <a:rPr lang="en-US" sz="2000" dirty="0">
                <a:latin typeface="IBM Plex Sans" panose="020B0503050203000203" pitchFamily="34" charset="0"/>
              </a:rPr>
              <a:t>Data science is an interdisciplinary field leveraging insights from many fields to extract knowledge from data.</a:t>
            </a:r>
            <a:endParaRPr lang="en-AE" sz="2000" dirty="0">
              <a:latin typeface="IBM Plex Sans" panose="020B050305020300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latin typeface="IBM Plex Sans" panose="020B0503050203000203" pitchFamily="34" charset="0"/>
              </a:rPr>
              <a:t>7</a:t>
            </a:fld>
            <a:endParaRPr lang="en-US">
              <a:latin typeface="IBM Plex Sans" panose="020B0503050203000203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2BB23A5-93A8-4715-A2F8-1AC67491B944}"/>
              </a:ext>
            </a:extLst>
          </p:cNvPr>
          <p:cNvSpPr txBox="1">
            <a:spLocks/>
          </p:cNvSpPr>
          <p:nvPr/>
        </p:nvSpPr>
        <p:spPr>
          <a:xfrm>
            <a:off x="0" y="6509994"/>
            <a:ext cx="6457884" cy="27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 Explore your data using IBM Cloud Pak for Data / Oct 14, 2020 / © 2020 IBM Corporation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68220-D02C-0046-B2E5-A5119F091A96}"/>
              </a:ext>
            </a:extLst>
          </p:cNvPr>
          <p:cNvSpPr txBox="1"/>
          <p:nvPr/>
        </p:nvSpPr>
        <p:spPr>
          <a:xfrm>
            <a:off x="5183187" y="5503938"/>
            <a:ext cx="5698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https://blog.finxter.com/artificial-intelligence-machine-learning-deep-learning-and-data-science-whats-the-difference/</a:t>
            </a:r>
            <a:endParaRPr lang="en-AE" sz="800" dirty="0">
              <a:solidFill>
                <a:schemeClr val="bg1">
                  <a:lumMod val="50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1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EB62A-CE4F-D64D-9A55-7D60AAA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2" y="1031296"/>
            <a:ext cx="3759075" cy="4795408"/>
          </a:xfrm>
        </p:spPr>
        <p:txBody>
          <a:bodyPr>
            <a:normAutofit/>
          </a:bodyPr>
          <a:lstStyle/>
          <a:p>
            <a:r>
              <a:rPr lang="en-AE" b="1" dirty="0">
                <a:solidFill>
                  <a:srgbClr val="FFFFFF"/>
                </a:solidFill>
                <a:latin typeface="IBM Plex Sans" panose="020B0503050203000203" pitchFamily="34" charset="0"/>
              </a:rPr>
              <a:t>Data Science 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7C2A5C-BDD6-4419-9FD2-6377456B1E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463BDD-C798-419A-A169-144E355A4649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DF6D86D-C080-424D-9896-07D851BA1621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48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graphicEl>
                                              <a:dgm id="{C0FB9AEF-01CB-4424-AC70-4AB1F0B267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92AB0E0-00B0-4C0E-A7F3-A5E2A02D7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FF068A14-2994-4167-9D71-ABD465083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CC61C58-B826-43E3-81A8-E36261E3C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80970D9-C520-4A34-B601-120DAE997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149C599B-64AC-4CCE-B412-256632DAE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51583AB3-90DF-4260-B373-CDED827C1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C5D4609-09EE-4DC8-A2F6-03F90482D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715B3DD0-1825-4503-8365-0E3A7CD04E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2A47A4DE-6ECB-414E-A5BE-2BB132F9B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FA848B17-77B1-4E58-91F2-93A4D358D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578BAA99-3052-45C7-B41B-597C8E6C8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graphicEl>
                                              <a:dgm id="{81144E2F-4CAE-4881-B36A-8BAFCD1A94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6E4E11FD-9ABA-4C68-90C3-A2D5BD5D8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2B06B33C-AF98-4126-95A7-E3FE2234AC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E7D-4D3C-4FBA-B6AA-21D35E33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5D90-1BFD-4124-B846-66670D8F7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594013"/>
            <a:ext cx="5532699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62FF"/>
                </a:solidFill>
                <a:latin typeface="IBM Plex Sans" panose="020B0503050203000203" pitchFamily="34" charset="0"/>
              </a:rPr>
              <a:t>Converting or mapping data from raw form into another form to prepare data for further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EE3BB-93E1-46BA-9238-E1A06E9EB62D}"/>
              </a:ext>
            </a:extLst>
          </p:cNvPr>
          <p:cNvSpPr txBox="1">
            <a:spLocks/>
          </p:cNvSpPr>
          <p:nvPr/>
        </p:nvSpPr>
        <p:spPr>
          <a:xfrm>
            <a:off x="775505" y="3472403"/>
            <a:ext cx="7095281" cy="2424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Identify &amp; handling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formatting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normalization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Data binning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IBM Plex Sans" panose="020B0503050203000203" pitchFamily="34" charset="0"/>
              </a:rPr>
              <a:t>Turning Categorical values to numeric values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3CC6-D1F7-41BC-BCE8-EA8D684F7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3916" y="1690688"/>
            <a:ext cx="5074526" cy="4049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5A845-E475-43E3-8CA4-52FD1AE73687}"/>
              </a:ext>
            </a:extLst>
          </p:cNvPr>
          <p:cNvSpPr txBox="1"/>
          <p:nvPr/>
        </p:nvSpPr>
        <p:spPr>
          <a:xfrm>
            <a:off x="8531052" y="0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Get started at: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IBM Plex Sans" panose="020B0503050203000203" pitchFamily="34" charset="0"/>
              </a:rPr>
              <a:t> https://ibm.biz/DataAnalysis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E1B89F9-C33D-4377-ABF9-D5E3D30B34EE}"/>
              </a:ext>
            </a:extLst>
          </p:cNvPr>
          <p:cNvSpPr txBox="1">
            <a:spLocks/>
          </p:cNvSpPr>
          <p:nvPr/>
        </p:nvSpPr>
        <p:spPr>
          <a:xfrm>
            <a:off x="-1" y="6712299"/>
            <a:ext cx="8541101" cy="145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IBM Plex Sans" panose="020B0503050203000203" pitchFamily="34" charset="0"/>
              </a:rPr>
              <a:t>Effortlessly explore and analyze your data using IBM Cloud Pak for Data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BM Plex Sans" panose="020B0503050203000203" pitchFamily="34" charset="0"/>
              </a:rPr>
              <a:t>/ December 15,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569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1408</Words>
  <Application>Microsoft Macintosh PowerPoint</Application>
  <PresentationFormat>Widescreen</PresentationFormat>
  <Paragraphs>154</Paragraphs>
  <Slides>22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IBM Plex Sans</vt:lpstr>
      <vt:lpstr>Wingdings</vt:lpstr>
      <vt:lpstr>Office Theme</vt:lpstr>
      <vt:lpstr>Office Theme</vt:lpstr>
      <vt:lpstr>Office Theme</vt:lpstr>
      <vt:lpstr>PowerPoint Presentation</vt:lpstr>
      <vt:lpstr>Effortlessly explore and analyze your data using IBM Cloud Pak for Data — Sidra Ahmed Developer Advocate, UAE  Hania Ibrahim Client Developer Advocate, Egypt</vt:lpstr>
      <vt:lpstr>Let’s get started</vt:lpstr>
      <vt:lpstr>Agenda</vt:lpstr>
      <vt:lpstr>The subsets of AI</vt:lpstr>
      <vt:lpstr>PowerPoint Presentation</vt:lpstr>
      <vt:lpstr>What is Data Science?</vt:lpstr>
      <vt:lpstr>Data Science Methodology</vt:lpstr>
      <vt:lpstr>Data Preprocessing</vt:lpstr>
      <vt:lpstr>Data Visualization</vt:lpstr>
      <vt:lpstr>PowerPoint Presentation</vt:lpstr>
      <vt:lpstr>PowerPoint Presentation</vt:lpstr>
      <vt:lpstr>Bar Graph</vt:lpstr>
      <vt:lpstr>Line Graphs</vt:lpstr>
      <vt:lpstr>Scatterplot</vt:lpstr>
      <vt:lpstr>IBM Cloud Pak For Data as a service</vt:lpstr>
      <vt:lpstr>Hands-On</vt:lpstr>
      <vt:lpstr>PowerPoint Presentation</vt:lpstr>
      <vt:lpstr>Survey</vt:lpstr>
      <vt:lpstr>Useful Links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Gain insights into your data using IBM Watson Studio —  Masa Abushamleh Developer Advocate, UAE  Sidra Ahmed Developer Advocate, UAE </dc:title>
  <dc:creator>Masa Hilal H Abushamleh</dc:creator>
  <cp:lastModifiedBy>Hania Ibrahim</cp:lastModifiedBy>
  <cp:revision>115</cp:revision>
  <dcterms:created xsi:type="dcterms:W3CDTF">2020-03-26T10:14:08Z</dcterms:created>
  <dcterms:modified xsi:type="dcterms:W3CDTF">2020-12-15T13:57:56Z</dcterms:modified>
</cp:coreProperties>
</file>